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62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8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77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retraiteclair.onrende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3165" y="1656488"/>
            <a:ext cx="4738348" cy="3724014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fr-FR" sz="2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/>
            </a:r>
            <a:br>
              <a:rPr lang="fr-FR" sz="2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Et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si vous pouviez …</a:t>
            </a:r>
          </a:p>
          <a:p>
            <a:pPr marL="0" indent="0">
              <a:buNone/>
            </a:pPr>
            <a:r>
              <a:rPr lang="fr-FR" sz="1700" dirty="0">
                <a:solidFill>
                  <a:schemeClr val="bg1"/>
                </a:solidFill>
                <a:latin typeface="Montserrat ExtraLight" panose="00000300000000000000" pitchFamily="2" charset="0"/>
              </a:rPr>
              <a:t>changer votre </a:t>
            </a:r>
            <a:r>
              <a:rPr lang="fr-FR" sz="1700" b="1" dirty="0">
                <a:solidFill>
                  <a:schemeClr val="bg1"/>
                </a:solidFill>
                <a:latin typeface="Montserrat ExtraLight" panose="00000300000000000000" pitchFamily="2" charset="0"/>
              </a:rPr>
              <a:t>vie </a:t>
            </a:r>
            <a:r>
              <a:rPr lang="fr-FR" sz="1700" dirty="0">
                <a:solidFill>
                  <a:schemeClr val="bg1"/>
                </a:solidFill>
                <a:latin typeface="Montserrat ExtraLight" panose="00000300000000000000" pitchFamily="2" charset="0"/>
              </a:rPr>
              <a:t>sans changer votre </a:t>
            </a:r>
            <a:r>
              <a:rPr lang="fr-FR" sz="1700" b="1" dirty="0">
                <a:solidFill>
                  <a:schemeClr val="bg1"/>
                </a:solidFill>
                <a:latin typeface="Montserrat ExtraLight" panose="00000300000000000000" pitchFamily="2" charset="0"/>
              </a:rPr>
              <a:t>salaire </a:t>
            </a:r>
            <a:r>
              <a:rPr lang="fr-FR" sz="17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  <a:t>?</a:t>
            </a:r>
            <a:br>
              <a:rPr lang="fr-FR" sz="17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</a:br>
            <a: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  <a:t/>
            </a:r>
            <a:b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</a:br>
            <a: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  <a:t/>
            </a:r>
            <a:b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</a:br>
            <a:endParaRPr lang="fr-FR" sz="2400" dirty="0"/>
          </a:p>
          <a:p>
            <a:pPr marL="0" indent="0" algn="ctr">
              <a:buNone/>
            </a:pPr>
            <a:endParaRPr lang="fr-FR" sz="2400" dirty="0" smtClean="0"/>
          </a:p>
          <a:p>
            <a:pPr marL="0" indent="0" algn="ctr">
              <a:buNone/>
            </a:pPr>
            <a:endParaRPr lang="fr-FR" sz="2300" b="1" dirty="0">
              <a:solidFill>
                <a:schemeClr val="bg1"/>
              </a:solidFill>
              <a:latin typeface="Montserrat ExtraLight" panose="00000300000000000000" pitchFamily="2" charset="0"/>
            </a:endParaRPr>
          </a:p>
          <a:p>
            <a:pPr marL="0" indent="0">
              <a:buNone/>
            </a:pPr>
            <a: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  <a:t/>
            </a:r>
            <a:b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</a:br>
            <a: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  <a:t/>
            </a:r>
            <a:b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</a:br>
            <a: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  <a:t/>
            </a:r>
            <a:br>
              <a:rPr lang="fr-FR" sz="1600" dirty="0" smtClean="0">
                <a:solidFill>
                  <a:schemeClr val="bg1"/>
                </a:solidFill>
                <a:latin typeface="Montserrat Light" panose="00000400000000000000" pitchFamily="2" charset="0"/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endParaRPr lang="fr-FR" sz="2600" b="1" dirty="0">
              <a:solidFill>
                <a:srgbClr val="00B0F0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147793" y="4430598"/>
            <a:ext cx="4543719" cy="873104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b="0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pPr algn="ctr"/>
            <a:r>
              <a:rPr lang="fr-FR" dirty="0"/>
              <a:t>C'est possible avec la </a:t>
            </a:r>
            <a:br>
              <a:rPr lang="fr-FR" dirty="0"/>
            </a:br>
            <a:r>
              <a:rPr lang="fr-FR" b="1" dirty="0">
                <a:solidFill>
                  <a:schemeClr val="accent6"/>
                </a:solidFill>
              </a:rPr>
              <a:t>RETRAITE PROGRESSIVE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4295571" y="2655523"/>
            <a:ext cx="4358901" cy="159217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lvl1pPr indent="0" algn="ctr">
              <a:spcBef>
                <a:spcPct val="20000"/>
              </a:spcBef>
              <a:buFont typeface="Arial"/>
              <a:buNone/>
              <a:defRPr sz="24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pPr algn="l"/>
            <a:r>
              <a:rPr lang="fr-FR" sz="1800" b="0" dirty="0" smtClean="0">
                <a:latin typeface="Montserrat" panose="00000500000000000000" pitchFamily="2" charset="0"/>
              </a:rPr>
              <a:t/>
            </a:r>
            <a:br>
              <a:rPr lang="fr-FR" sz="1800" b="0" dirty="0" smtClean="0">
                <a:latin typeface="Montserrat" panose="00000500000000000000" pitchFamily="2" charset="0"/>
              </a:rPr>
            </a:br>
            <a:r>
              <a:rPr lang="fr-FR" sz="1800" b="0" dirty="0" smtClean="0">
                <a:latin typeface="Montserrat" panose="00000500000000000000" pitchFamily="2" charset="0"/>
              </a:rPr>
              <a:t>   Travailler </a:t>
            </a:r>
            <a:r>
              <a:rPr lang="fr-FR" sz="1800" b="0" dirty="0">
                <a:latin typeface="Montserrat" panose="00000500000000000000" pitchFamily="2" charset="0"/>
              </a:rPr>
              <a:t>3 jours par semaine</a:t>
            </a:r>
          </a:p>
          <a:p>
            <a:pPr algn="l"/>
            <a:r>
              <a:rPr lang="fr-FR" sz="1800" b="0" dirty="0" smtClean="0">
                <a:latin typeface="Montserrat" panose="00000500000000000000" pitchFamily="2" charset="0"/>
              </a:rPr>
              <a:t>   Gagner </a:t>
            </a:r>
            <a:r>
              <a:rPr lang="fr-FR" sz="1800" b="0" dirty="0">
                <a:latin typeface="Montserrat" panose="00000500000000000000" pitchFamily="2" charset="0"/>
              </a:rPr>
              <a:t>80% de votre salaire</a:t>
            </a:r>
            <a:br>
              <a:rPr lang="fr-FR" sz="1800" b="0" dirty="0">
                <a:latin typeface="Montserrat" panose="00000500000000000000" pitchFamily="2" charset="0"/>
              </a:rPr>
            </a:br>
            <a:r>
              <a:rPr lang="fr-FR" sz="1800" b="0" dirty="0" smtClean="0">
                <a:latin typeface="Montserrat" panose="00000500000000000000" pitchFamily="2" charset="0"/>
              </a:rPr>
              <a:t>   Profiter </a:t>
            </a:r>
            <a:r>
              <a:rPr lang="fr-FR" sz="1800" b="0" dirty="0">
                <a:latin typeface="Montserrat" panose="00000500000000000000" pitchFamily="2" charset="0"/>
              </a:rPr>
              <a:t>de votre famille</a:t>
            </a:r>
            <a:br>
              <a:rPr lang="fr-FR" sz="1800" b="0" dirty="0">
                <a:latin typeface="Montserrat" panose="00000500000000000000" pitchFamily="2" charset="0"/>
              </a:rPr>
            </a:br>
            <a:r>
              <a:rPr lang="fr-FR" sz="1800" b="0" dirty="0" smtClean="0">
                <a:latin typeface="Montserrat" panose="00000500000000000000" pitchFamily="2" charset="0"/>
              </a:rPr>
              <a:t>   Préparer </a:t>
            </a:r>
            <a:r>
              <a:rPr lang="fr-FR" sz="1800" b="0" dirty="0">
                <a:latin typeface="Montserrat" panose="00000500000000000000" pitchFamily="2" charset="0"/>
              </a:rPr>
              <a:t>votre retraite en douceur</a:t>
            </a:r>
            <a:endParaRPr lang="fr-FR" sz="1800" b="0" dirty="0">
              <a:latin typeface="Montserrat" panose="00000500000000000000" pitchFamily="2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4258627" y="3001688"/>
            <a:ext cx="189910" cy="207390"/>
          </a:xfrm>
          <a:prstGeom prst="roundRect">
            <a:avLst/>
          </a:prstGeom>
          <a:gradFill>
            <a:gsLst>
              <a:gs pos="0">
                <a:srgbClr val="4F6228"/>
              </a:gs>
              <a:gs pos="100000">
                <a:schemeClr val="accent3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19" name="Rounded Rectangle 18"/>
          <p:cNvSpPr/>
          <p:nvPr/>
        </p:nvSpPr>
        <p:spPr>
          <a:xfrm>
            <a:off x="4258627" y="3311105"/>
            <a:ext cx="189910" cy="207390"/>
          </a:xfrm>
          <a:prstGeom prst="roundRect">
            <a:avLst/>
          </a:prstGeom>
          <a:gradFill>
            <a:gsLst>
              <a:gs pos="0">
                <a:srgbClr val="4F6228"/>
              </a:gs>
              <a:gs pos="100000">
                <a:schemeClr val="accent3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20" name="Rounded Rectangle 19"/>
          <p:cNvSpPr/>
          <p:nvPr/>
        </p:nvSpPr>
        <p:spPr>
          <a:xfrm>
            <a:off x="4258627" y="3602047"/>
            <a:ext cx="189910" cy="207390"/>
          </a:xfrm>
          <a:prstGeom prst="roundRect">
            <a:avLst/>
          </a:prstGeom>
          <a:gradFill>
            <a:gsLst>
              <a:gs pos="0">
                <a:srgbClr val="4F6228"/>
              </a:gs>
              <a:gs pos="100000">
                <a:schemeClr val="accent3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21" name="Rounded Rectangle 20"/>
          <p:cNvSpPr/>
          <p:nvPr/>
        </p:nvSpPr>
        <p:spPr>
          <a:xfrm>
            <a:off x="4258627" y="3883763"/>
            <a:ext cx="189910" cy="207390"/>
          </a:xfrm>
          <a:prstGeom prst="roundRect">
            <a:avLst/>
          </a:prstGeom>
          <a:gradFill>
            <a:gsLst>
              <a:gs pos="0">
                <a:srgbClr val="4F6228"/>
              </a:gs>
              <a:gs pos="100000">
                <a:schemeClr val="accent3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-</a:t>
            </a:r>
            <a:endParaRPr lang="fr-FR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75" y="1673956"/>
            <a:ext cx="3085699" cy="3724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245" y="1673956"/>
            <a:ext cx="4788817" cy="3724014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</a:t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Le </a:t>
            </a:r>
            <a:r>
              <a:rPr lang="fr-FR" sz="2400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dilem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à 60 ans</a:t>
            </a:r>
          </a:p>
          <a:p>
            <a:pPr marL="0" indent="0">
              <a:buNone/>
            </a:pPr>
            <a: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  <a:t/>
            </a:r>
            <a:b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</a:br>
            <a:endParaRPr lang="fr-FR" sz="2300" b="1" dirty="0">
              <a:solidFill>
                <a:schemeClr val="bg1"/>
              </a:solidFill>
              <a:latin typeface="Montserrat ExtraLight" panose="00000300000000000000" pitchFamily="2" charset="0"/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endParaRPr lang="fr-FR" sz="2600" b="1" dirty="0">
              <a:solidFill>
                <a:srgbClr val="00B0F0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185498" y="4279769"/>
            <a:ext cx="4543724" cy="873104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200" dirty="0">
                <a:solidFill>
                  <a:schemeClr val="bg1"/>
                </a:solidFill>
              </a:rPr>
              <a:t>Face à ces </a:t>
            </a:r>
            <a:r>
              <a:rPr lang="fr-FR" sz="1200" dirty="0" smtClean="0">
                <a:solidFill>
                  <a:schemeClr val="bg1"/>
                </a:solidFill>
              </a:rPr>
              <a:t>3 </a:t>
            </a:r>
            <a:r>
              <a:rPr lang="fr-FR" sz="1200" dirty="0">
                <a:solidFill>
                  <a:schemeClr val="bg1"/>
                </a:solidFill>
              </a:rPr>
              <a:t>options, la retraite progressive apparaît comme la solution idéale pour concilier revenus, bien-être et qualité de vie. Elle permet une transition progressive vers la retraite tout en maintenant un niveau de vie </a:t>
            </a:r>
            <a:r>
              <a:rPr lang="fr-FR" sz="1200" dirty="0" smtClean="0">
                <a:solidFill>
                  <a:schemeClr val="bg1"/>
                </a:solidFill>
              </a:rPr>
              <a:t>décent</a:t>
            </a: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85498" y="2652637"/>
            <a:ext cx="2205876" cy="107709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2600" b="1" dirty="0">
              <a:solidFill>
                <a:srgbClr val="00B0F0"/>
              </a:solidFill>
              <a:latin typeface="Montserrat Medium" panose="00000600000000000000" pitchFamily="2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294909" y="3535963"/>
            <a:ext cx="4202474" cy="66236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sz="1400" b="1">
                <a:solidFill>
                  <a:schemeClr val="accent6"/>
                </a:solidFill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fr-FR" dirty="0"/>
              <a:t>Retraite progressive</a:t>
            </a:r>
          </a:p>
          <a:p>
            <a:r>
              <a:rPr lang="fr-FR" b="0" dirty="0">
                <a:solidFill>
                  <a:schemeClr val="bg1"/>
                </a:solidFill>
              </a:rPr>
              <a:t>Solution équilibrée, </a:t>
            </a:r>
            <a:r>
              <a:rPr lang="fr-FR" sz="1200" b="0" dirty="0">
                <a:solidFill>
                  <a:schemeClr val="bg1"/>
                </a:solidFill>
              </a:rPr>
              <a:t>transition</a:t>
            </a:r>
            <a:r>
              <a:rPr lang="fr-FR" b="0" dirty="0">
                <a:solidFill>
                  <a:schemeClr val="bg1"/>
                </a:solidFill>
              </a:rPr>
              <a:t> en douceur</a:t>
            </a:r>
          </a:p>
          <a:p>
            <a:endParaRPr lang="fr-F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230" y="1664529"/>
            <a:ext cx="3144869" cy="3724014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294909" y="2582459"/>
            <a:ext cx="2023442" cy="89964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>
                <a:solidFill>
                  <a:schemeClr val="accent6"/>
                </a:solidFill>
              </a:rPr>
              <a:t>Arrêter complètement</a:t>
            </a:r>
          </a:p>
          <a:p>
            <a:pPr marL="0" indent="0">
              <a:buNone/>
            </a:pPr>
            <a:r>
              <a:rPr lang="fr-FR" sz="1400" dirty="0">
                <a:solidFill>
                  <a:schemeClr val="bg1"/>
                </a:solidFill>
              </a:rPr>
              <a:t>Perte de revenus brutale, passage de 100% à 0% du salaire</a:t>
            </a:r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364531" y="2582460"/>
            <a:ext cx="2132852" cy="89964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>
                <a:solidFill>
                  <a:schemeClr val="accent6"/>
                </a:solidFill>
              </a:rPr>
              <a:t>Continuer à temps plein</a:t>
            </a:r>
          </a:p>
          <a:p>
            <a:pPr marL="0" indent="0">
              <a:buNone/>
            </a:pPr>
            <a:r>
              <a:rPr lang="fr-FR" sz="1400" dirty="0">
                <a:solidFill>
                  <a:schemeClr val="bg1"/>
                </a:solidFill>
              </a:rPr>
              <a:t>Fatigue accumulée, moins de temps pour soi et la </a:t>
            </a:r>
            <a:r>
              <a:rPr lang="fr-FR" sz="1400" dirty="0" smtClean="0">
                <a:solidFill>
                  <a:schemeClr val="bg1"/>
                </a:solidFill>
              </a:rPr>
              <a:t>famille</a:t>
            </a:r>
            <a:endParaRPr lang="fr-F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42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245" y="1673956"/>
            <a:ext cx="4788817" cy="3724014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Comment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fonctionne la retraite </a:t>
            </a: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</a:t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progressive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?</a:t>
            </a:r>
          </a:p>
          <a:p>
            <a:pPr marL="0" indent="0">
              <a:buNone/>
            </a:pPr>
            <a: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  <a:t/>
            </a:r>
            <a:br>
              <a:rPr lang="fr-FR" sz="1800" b="1" dirty="0" smtClean="0">
                <a:solidFill>
                  <a:schemeClr val="bg1"/>
                </a:solidFill>
                <a:latin typeface="Montserrat ExtraLight" panose="00000300000000000000" pitchFamily="2" charset="0"/>
              </a:rPr>
            </a:br>
            <a:endParaRPr lang="fr-FR" sz="2300" b="1" dirty="0">
              <a:solidFill>
                <a:schemeClr val="bg1"/>
              </a:solidFill>
              <a:latin typeface="Montserrat ExtraLight" panose="00000300000000000000" pitchFamily="2" charset="0"/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endParaRPr lang="fr-FR" sz="26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15444" y="2631663"/>
            <a:ext cx="4616206" cy="918583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200" b="1" dirty="0" smtClean="0">
                <a:solidFill>
                  <a:schemeClr val="accent6"/>
                </a:solidFill>
              </a:rPr>
              <a:t>1. Conditions </a:t>
            </a:r>
            <a:r>
              <a:rPr lang="fr-FR" sz="1200" b="1" dirty="0">
                <a:solidFill>
                  <a:schemeClr val="accent6"/>
                </a:solidFill>
              </a:rPr>
              <a:t>d'éligibilité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>
                <a:solidFill>
                  <a:schemeClr val="bg1"/>
                </a:solidFill>
              </a:rPr>
              <a:t>Avoir au moins 60 </a:t>
            </a:r>
            <a:r>
              <a:rPr lang="fr-FR" sz="1050" dirty="0" smtClean="0">
                <a:solidFill>
                  <a:schemeClr val="bg1"/>
                </a:solidFill>
              </a:rPr>
              <a:t>ans</a:t>
            </a:r>
            <a:endParaRPr lang="fr-FR" sz="105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>
                <a:solidFill>
                  <a:schemeClr val="bg1"/>
                </a:solidFill>
              </a:rPr>
              <a:t>Justifier de 150 trimestres de </a:t>
            </a:r>
            <a:r>
              <a:rPr lang="fr-FR" sz="1050" dirty="0" smtClean="0">
                <a:solidFill>
                  <a:schemeClr val="bg1"/>
                </a:solidFill>
              </a:rPr>
              <a:t>cotisation</a:t>
            </a:r>
            <a:endParaRPr lang="fr-FR" sz="105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>
                <a:solidFill>
                  <a:schemeClr val="bg1"/>
                </a:solidFill>
              </a:rPr>
              <a:t>Obtenir l'accord de votre employeur pour un temps partiel (40% à 80</a:t>
            </a:r>
            <a:r>
              <a:rPr lang="fr-FR" sz="1050" dirty="0" smtClean="0">
                <a:solidFill>
                  <a:schemeClr val="bg1"/>
                </a:solidFill>
              </a:rPr>
              <a:t>%)</a:t>
            </a:r>
            <a:endParaRPr lang="fr-FR" sz="1050" dirty="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100945" y="3513302"/>
            <a:ext cx="4630704" cy="889506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sz="2800" b="1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fr-FR" sz="1200" dirty="0" smtClean="0">
                <a:solidFill>
                  <a:schemeClr val="accent6"/>
                </a:solidFill>
              </a:rPr>
              <a:t>2. Le </a:t>
            </a:r>
            <a:r>
              <a:rPr lang="fr-FR" sz="1200" dirty="0">
                <a:solidFill>
                  <a:schemeClr val="accent6"/>
                </a:solidFill>
              </a:rPr>
              <a:t>processus de demande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/>
              <a:t>Discutez avec votre employeur et formalisez un accord </a:t>
            </a:r>
            <a:r>
              <a:rPr lang="fr-FR" sz="1050" dirty="0" smtClean="0"/>
              <a:t>écrit</a:t>
            </a:r>
            <a:endParaRPr lang="fr-F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/>
              <a:t>Déposez votre demande auprès de votre caisse de </a:t>
            </a:r>
            <a:r>
              <a:rPr lang="fr-FR" sz="1050" dirty="0" smtClean="0"/>
              <a:t>retraite</a:t>
            </a:r>
            <a:endParaRPr lang="fr-F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/>
              <a:t>L'employeur transmet les justificatifs </a:t>
            </a:r>
            <a:r>
              <a:rPr lang="fr-FR" sz="1050" dirty="0" smtClean="0"/>
              <a:t>nécessaires</a:t>
            </a:r>
            <a:endParaRPr lang="fr-FR" sz="105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100944" y="4394997"/>
            <a:ext cx="4630704" cy="662360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solidFill>
                  <a:schemeClr val="accent6"/>
                </a:solidFill>
              </a:rPr>
              <a:t>3. Les </a:t>
            </a:r>
            <a:r>
              <a:rPr lang="fr-FR" sz="1400" b="1" dirty="0">
                <a:solidFill>
                  <a:schemeClr val="accent6"/>
                </a:solidFill>
              </a:rPr>
              <a:t>avantages concrets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b="1" dirty="0">
                <a:solidFill>
                  <a:schemeClr val="bg1"/>
                </a:solidFill>
              </a:rPr>
              <a:t>Maintenez un revenu stable (salaire partiel + fraction de retraite</a:t>
            </a:r>
            <a:r>
              <a:rPr lang="fr-FR" sz="1050" b="1" dirty="0" smtClean="0">
                <a:solidFill>
                  <a:schemeClr val="bg1"/>
                </a:solidFill>
              </a:rPr>
              <a:t>)</a:t>
            </a:r>
            <a:endParaRPr lang="fr-FR" sz="1050" b="1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b="1" dirty="0">
                <a:solidFill>
                  <a:schemeClr val="bg1"/>
                </a:solidFill>
              </a:rPr>
              <a:t>Continuez à cotiser pour accumuler des droits à la </a:t>
            </a:r>
            <a:r>
              <a:rPr lang="fr-FR" sz="1050" b="1" dirty="0" smtClean="0">
                <a:solidFill>
                  <a:schemeClr val="bg1"/>
                </a:solidFill>
              </a:rPr>
              <a:t>retraite</a:t>
            </a:r>
            <a:endParaRPr lang="fr-FR" sz="1050" b="1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b="1" dirty="0">
                <a:solidFill>
                  <a:schemeClr val="bg1"/>
                </a:solidFill>
              </a:rPr>
              <a:t>Profitez d'une transition douce vers une vie plus </a:t>
            </a:r>
            <a:r>
              <a:rPr lang="fr-FR" sz="1050" b="1" dirty="0" smtClean="0">
                <a:solidFill>
                  <a:schemeClr val="bg1"/>
                </a:solidFill>
              </a:rPr>
              <a:t>équilibrée</a:t>
            </a:r>
            <a:endParaRPr lang="fr-FR" sz="105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FR" sz="105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230" y="1662689"/>
            <a:ext cx="3126013" cy="375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7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245" y="683491"/>
            <a:ext cx="4788817" cy="4812145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Les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avantages financiers de la </a:t>
            </a: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/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retraite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progressive</a:t>
            </a:r>
            <a:b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fr-FR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endParaRPr lang="fr-FR" sz="26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32371" y="1736435"/>
            <a:ext cx="4125557" cy="121822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solidFill>
                  <a:schemeClr val="accent6"/>
                </a:solidFill>
              </a:rPr>
              <a:t>1. Maintien </a:t>
            </a:r>
            <a:r>
              <a:rPr lang="fr-FR" sz="1400" b="1" dirty="0">
                <a:solidFill>
                  <a:schemeClr val="accent6"/>
                </a:solidFill>
              </a:rPr>
              <a:t>et Optimisation des Revenus</a:t>
            </a:r>
          </a:p>
          <a:p>
            <a:pPr marL="0" indent="0">
              <a:buNone/>
            </a:pPr>
            <a:r>
              <a:rPr lang="fr-FR" sz="1050" b="1" dirty="0">
                <a:solidFill>
                  <a:schemeClr val="bg1"/>
                </a:solidFill>
              </a:rPr>
              <a:t>En combinant salaire partiel et fraction de pension, vous assurez la stabilité de vos finances. Par exemple, pour un salaire mensuel de 3 000 € à 60 % de temps de travail, vous recevez 1 800 € de salaire, auxquels s'ajoute une partie de votre future pension (par exemple, 900 € si votre pension complète serait de 1 500 €), totalisant un revenu de 2 700 </a:t>
            </a:r>
            <a:r>
              <a:rPr lang="fr-FR" sz="1050" b="1" dirty="0">
                <a:solidFill>
                  <a:schemeClr val="bg1"/>
                </a:solidFill>
              </a:rPr>
              <a:t>€</a:t>
            </a:r>
            <a:endParaRPr lang="fr-FR" sz="105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118795" y="2970894"/>
            <a:ext cx="4138514" cy="980026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sz="2800" b="1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fr-FR" sz="1400" dirty="0" smtClean="0">
                <a:solidFill>
                  <a:schemeClr val="accent6"/>
                </a:solidFill>
              </a:rPr>
              <a:t>2. Réduction </a:t>
            </a:r>
            <a:r>
              <a:rPr lang="fr-FR" sz="1400" dirty="0">
                <a:solidFill>
                  <a:schemeClr val="accent6"/>
                </a:solidFill>
              </a:rPr>
              <a:t>des Dépenses Liées au Travail</a:t>
            </a:r>
          </a:p>
          <a:p>
            <a:r>
              <a:rPr lang="fr-FR" sz="1050" dirty="0"/>
              <a:t>En travaillant moins, vous réalisez des économies significatives : moins de trajets, moins de repas à l'extérieur, et potentiellement une baisse des frais de garde ou autres services. Ces réductions de dépenses peuvent compenser une partie de la diminution de votre salaire.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118795" y="4053261"/>
            <a:ext cx="4138514" cy="1054456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>
                <a:solidFill>
                  <a:schemeClr val="accent6"/>
                </a:solidFill>
              </a:rPr>
              <a:t>3. Impact </a:t>
            </a:r>
            <a:r>
              <a:rPr lang="fr-FR" sz="1400" b="1" dirty="0">
                <a:solidFill>
                  <a:schemeClr val="accent6"/>
                </a:solidFill>
              </a:rPr>
              <a:t>Positif sur la Retraite Future</a:t>
            </a:r>
          </a:p>
          <a:p>
            <a:pPr marL="0" indent="0">
              <a:buNone/>
            </a:pPr>
            <a:r>
              <a:rPr lang="fr-FR" sz="1050" b="1" dirty="0">
                <a:solidFill>
                  <a:schemeClr val="bg1"/>
                </a:solidFill>
              </a:rPr>
              <a:t>Vous continuez à cotiser pour votre retraite pendant cette période, accumulant ainsi des droits supplémentaires. Cela peut augmenter le montant de votre pension finale et vous offre une transition douce, à la fois psychologiquement et financièrement, vers une retraite complète.</a:t>
            </a:r>
          </a:p>
          <a:p>
            <a:pPr marL="0" indent="0" algn="ctr">
              <a:buNone/>
            </a:pPr>
            <a:endParaRPr lang="fr-FR" sz="9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38" y="692918"/>
            <a:ext cx="3138959" cy="480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32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4097" y="1062180"/>
            <a:ext cx="4788817" cy="5366329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Passez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à l'action : Votre retraite </a:t>
            </a: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/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progressive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vous attend</a:t>
            </a:r>
          </a:p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/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fr-FR" sz="2400" b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fr-FR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>	</a:t>
            </a:r>
            <a:endParaRPr lang="fr-FR" sz="26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74" y="1062179"/>
            <a:ext cx="3129723" cy="5366325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4135201" y="1916811"/>
            <a:ext cx="4125557" cy="867440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solidFill>
                  <a:schemeClr val="accent6"/>
                </a:solidFill>
              </a:rPr>
              <a:t>1. Évaluez </a:t>
            </a:r>
            <a:r>
              <a:rPr lang="fr-FR" sz="1400" b="1" dirty="0">
                <a:solidFill>
                  <a:schemeClr val="accent6"/>
                </a:solidFill>
              </a:rPr>
              <a:t>votre situation</a:t>
            </a:r>
          </a:p>
          <a:p>
            <a:pPr marL="0" indent="0">
              <a:buNone/>
            </a:pPr>
            <a:r>
              <a:rPr lang="fr-FR" sz="1050" b="1" dirty="0">
                <a:solidFill>
                  <a:schemeClr val="bg1"/>
                </a:solidFill>
              </a:rPr>
              <a:t>Prenez le temps de définir vos objectifs personnels et professionnels, et le taux de temps partiel qui correspondra le mieux à vos aspirations et à votre projet de vie</a:t>
            </a:r>
          </a:p>
          <a:p>
            <a:pPr marL="0" indent="0">
              <a:buNone/>
            </a:pPr>
            <a:endParaRPr lang="fr-FR" sz="1050" b="1" dirty="0">
              <a:solidFill>
                <a:schemeClr val="bg1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146505" y="2782238"/>
            <a:ext cx="4138514" cy="980026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sz="2800" b="1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fr-FR" sz="1500" dirty="0" smtClean="0">
                <a:solidFill>
                  <a:schemeClr val="accent6"/>
                </a:solidFill>
              </a:rPr>
              <a:t>2. Discutez </a:t>
            </a:r>
            <a:r>
              <a:rPr lang="fr-FR" sz="1500" dirty="0">
                <a:solidFill>
                  <a:schemeClr val="accent6"/>
                </a:solidFill>
              </a:rPr>
              <a:t>avec votre employeur</a:t>
            </a:r>
          </a:p>
          <a:p>
            <a:r>
              <a:rPr lang="fr-FR" sz="1100" dirty="0"/>
              <a:t>Engagez la conversation avec votre employeur. </a:t>
            </a:r>
            <a:r>
              <a:rPr lang="fr-FR" sz="1100" dirty="0"/>
              <a:t>Présentez les avantages mutuels de la retraite progressive et les modalités de son application au sein de </a:t>
            </a:r>
            <a:r>
              <a:rPr lang="fr-FR" sz="1100" dirty="0" smtClean="0"/>
              <a:t>l'entreprise</a:t>
            </a:r>
            <a:endParaRPr lang="fr-FR" sz="1100" dirty="0"/>
          </a:p>
          <a:p>
            <a:endParaRPr lang="fr-FR" sz="105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4146505" y="3679880"/>
            <a:ext cx="4138514" cy="86048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500" b="1" dirty="0" smtClean="0">
                <a:solidFill>
                  <a:schemeClr val="accent6"/>
                </a:solidFill>
              </a:rPr>
              <a:t>3. Contactez </a:t>
            </a:r>
            <a:r>
              <a:rPr lang="fr-FR" sz="1500" b="1" dirty="0">
                <a:solidFill>
                  <a:schemeClr val="accent6"/>
                </a:solidFill>
              </a:rPr>
              <a:t>votre caisse de retraite</a:t>
            </a:r>
          </a:p>
          <a:p>
            <a:pPr marL="0" indent="0">
              <a:buNone/>
            </a:pPr>
            <a:r>
              <a:rPr lang="fr-FR" sz="1100" b="1" dirty="0">
                <a:solidFill>
                  <a:schemeClr val="bg1"/>
                </a:solidFill>
              </a:rPr>
              <a:t>Renseignez-vous auprès de votre caisse de retraite pour connaître les conditions précises, les démarches à suivre et les documents à fournir pour votre demande.</a:t>
            </a:r>
          </a:p>
          <a:p>
            <a:pPr marL="0" indent="0" algn="ctr">
              <a:buNone/>
            </a:pPr>
            <a:endParaRPr lang="fr-FR" sz="9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152524" y="4640161"/>
            <a:ext cx="4138514" cy="86048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000" dirty="0">
                <a:solidFill>
                  <a:schemeClr val="bg1"/>
                </a:solidFill>
              </a:rPr>
              <a:t>N'attendez plus pour prendre les rênes de votre avenir. La retraite progressive est une opportunité unique de concilier travail, vie personnelle et préparation sereine de votre retraite. Saisissez cette chance !</a:t>
            </a:r>
          </a:p>
          <a:p>
            <a:pPr marL="0" indent="0" algn="ctr">
              <a:buNone/>
            </a:pPr>
            <a:endParaRPr lang="fr-FR" sz="1100" b="1" dirty="0">
              <a:solidFill>
                <a:schemeClr val="bg1"/>
              </a:solidFill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152524" y="5346317"/>
            <a:ext cx="4094238" cy="860489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 b="1" dirty="0">
                <a:solidFill>
                  <a:schemeClr val="bg1"/>
                </a:solidFill>
              </a:rPr>
              <a:t>Ressources utiles :</a:t>
            </a:r>
          </a:p>
          <a:p>
            <a:r>
              <a:rPr lang="fr-FR" sz="1000" dirty="0">
                <a:solidFill>
                  <a:schemeClr val="bg1"/>
                </a:solidFill>
              </a:rPr>
              <a:t>Site web officiel de l'Assurance Retraite</a:t>
            </a:r>
          </a:p>
          <a:p>
            <a:r>
              <a:rPr lang="fr-FR" sz="1000" dirty="0">
                <a:solidFill>
                  <a:schemeClr val="bg1"/>
                </a:solidFill>
              </a:rPr>
              <a:t>Votre conseiller en ressources humaines ou en gestion de carrière</a:t>
            </a:r>
          </a:p>
          <a:p>
            <a:r>
              <a:rPr lang="fr-FR" sz="1000" dirty="0">
                <a:solidFill>
                  <a:schemeClr val="bg1"/>
                </a:solidFill>
              </a:rPr>
              <a:t>Simulateurs de retraite progressive en ligne</a:t>
            </a:r>
          </a:p>
          <a:p>
            <a:pPr marL="0" indent="0" algn="ctr">
              <a:buNone/>
            </a:pPr>
            <a:endParaRPr lang="fr-FR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71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245" y="1062180"/>
            <a:ext cx="4788817" cy="4082473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Passez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à l'action : Votre retraite </a:t>
            </a: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/>
            </a:r>
            <a:b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progressive </a:t>
            </a:r>
            <a:r>
              <a:rPr lang="fr-FR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vous attend</a:t>
            </a:r>
          </a:p>
          <a:p>
            <a:pPr marL="0" indent="0">
              <a:buNone/>
            </a:pPr>
            <a:endParaRPr lang="fr-FR" sz="2400" b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fr-FR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>	</a:t>
            </a:r>
            <a:endParaRPr lang="fr-FR" sz="26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68313" y="2764710"/>
            <a:ext cx="2061896" cy="1218229"/>
          </a:xfrm>
          <a:prstGeom prst="rect">
            <a:avLst/>
          </a:prstGeom>
          <a:solidFill>
            <a:srgbClr val="4F6228"/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solidFill>
                  <a:schemeClr val="accent6"/>
                </a:solidFill>
              </a:rPr>
              <a:t>Marie</a:t>
            </a:r>
            <a:r>
              <a:rPr lang="fr-FR" sz="1400" b="1" dirty="0">
                <a:solidFill>
                  <a:schemeClr val="accent6"/>
                </a:solidFill>
              </a:rPr>
              <a:t>, 58 ans</a:t>
            </a:r>
          </a:p>
          <a:p>
            <a:pPr marL="0" indent="0">
              <a:buNone/>
            </a:pPr>
            <a:r>
              <a:rPr lang="fr-FR" sz="1050" b="1" dirty="0">
                <a:solidFill>
                  <a:schemeClr val="bg1"/>
                </a:solidFill>
              </a:rPr>
              <a:t>"Grâce à la retraite progressive, je travaille 4 jours par semaine et profite pleinement de mes petits-enfants. Moins de stress, plus de joie. Osez en parler à votre employeur !"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168313" y="4025901"/>
            <a:ext cx="4286630" cy="980026"/>
          </a:xfrm>
          <a:prstGeom prst="rect">
            <a:avLst/>
          </a:prstGeom>
          <a:solidFill>
            <a:srgbClr val="4F6228"/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/>
              <a:buNone/>
              <a:defRPr sz="2800" b="1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fr-FR" sz="1400" dirty="0" smtClean="0">
                <a:solidFill>
                  <a:schemeClr val="accent6"/>
                </a:solidFill>
              </a:rPr>
              <a:t>Sophie</a:t>
            </a:r>
            <a:r>
              <a:rPr lang="fr-FR" sz="1400" dirty="0">
                <a:solidFill>
                  <a:schemeClr val="accent6"/>
                </a:solidFill>
              </a:rPr>
              <a:t>, 60 ans</a:t>
            </a:r>
          </a:p>
          <a:p>
            <a:r>
              <a:rPr lang="fr-FR" sz="1050" dirty="0"/>
              <a:t>"Mes problèmes de santé rendaient le temps plein difficile. La retraite progressive m'a offert un soulagement incroyable, me permettant de rester active sans </a:t>
            </a:r>
            <a:r>
              <a:rPr lang="fr-FR" sz="1050" dirty="0" smtClean="0"/>
              <a:t>épuisement"</a:t>
            </a:r>
            <a:endParaRPr lang="fr-FR" sz="105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098758" y="2056074"/>
            <a:ext cx="4322187" cy="454342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 dirty="0">
                <a:solidFill>
                  <a:schemeClr val="bg1"/>
                </a:solidFill>
              </a:rPr>
              <a:t>Découvrez comment la retraite progressive a transformé la vie de ceux qui l'ont adoptée, leur offrant équilibre et </a:t>
            </a:r>
            <a:r>
              <a:rPr lang="fr-FR" sz="1100" dirty="0" smtClean="0">
                <a:solidFill>
                  <a:schemeClr val="bg1"/>
                </a:solidFill>
              </a:rPr>
              <a:t>sérénité</a:t>
            </a:r>
            <a:endParaRPr lang="fr-FR" sz="11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298446" y="2764710"/>
            <a:ext cx="2156497" cy="1218229"/>
          </a:xfrm>
          <a:prstGeom prst="rect">
            <a:avLst/>
          </a:prstGeom>
          <a:solidFill>
            <a:srgbClr val="4F6228"/>
          </a:solidFill>
          <a:ln w="9525" cap="sq">
            <a:solidFill>
              <a:schemeClr val="bg1">
                <a:lumMod val="65000"/>
              </a:schemeClr>
            </a:solidFill>
            <a:bevel/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700" b="1" dirty="0">
                <a:solidFill>
                  <a:schemeClr val="accent6"/>
                </a:solidFill>
              </a:rPr>
              <a:t>Jean, 62 ans</a:t>
            </a:r>
          </a:p>
          <a:p>
            <a:pPr marL="0" indent="0">
              <a:buNone/>
            </a:pPr>
            <a:r>
              <a:rPr lang="fr-FR" sz="1300" b="1" dirty="0">
                <a:solidFill>
                  <a:schemeClr val="bg1"/>
                </a:solidFill>
              </a:rPr>
              <a:t>"J'avais peur du vide de la retraite. En travaillant à mi-temps, j'ai pu lancer ma passion pour la photographie. </a:t>
            </a:r>
            <a:r>
              <a:rPr lang="fr-FR" sz="1300" b="1" dirty="0">
                <a:solidFill>
                  <a:schemeClr val="bg1"/>
                </a:solidFill>
              </a:rPr>
              <a:t>C'est l'équilibre parfait entre activité et </a:t>
            </a:r>
            <a:r>
              <a:rPr lang="fr-FR" sz="1300" b="1" dirty="0" smtClean="0">
                <a:solidFill>
                  <a:schemeClr val="bg1"/>
                </a:solidFill>
              </a:rPr>
              <a:t>liberté"</a:t>
            </a:r>
            <a:endParaRPr lang="fr-FR" sz="13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sz="1050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08" y="1062181"/>
            <a:ext cx="3129377" cy="40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3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245" y="1062180"/>
            <a:ext cx="4788817" cy="4082473"/>
          </a:xfrm>
          <a:solidFill>
            <a:srgbClr val="4F6228"/>
          </a:solidFill>
          <a:ln w="25400" cap="sq">
            <a:noFill/>
            <a:beve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8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Votre nouvelle vie commence </a:t>
            </a:r>
            <a:br>
              <a:rPr lang="fr-FR" sz="28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fr-FR" sz="28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maintenant !</a:t>
            </a:r>
            <a:endParaRPr lang="fr-FR" sz="28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fr-FR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/>
            </a:r>
            <a:br>
              <a:rPr lang="fr-FR" sz="1900" dirty="0" smtClean="0">
                <a:solidFill>
                  <a:schemeClr val="bg1"/>
                </a:solidFill>
              </a:rPr>
            </a:br>
            <a:r>
              <a:rPr lang="fr-FR" sz="1900" dirty="0" smtClean="0">
                <a:solidFill>
                  <a:schemeClr val="bg1"/>
                </a:solidFill>
              </a:rPr>
              <a:t>	</a:t>
            </a:r>
            <a:endParaRPr lang="fr-FR" sz="2600" b="1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098758" y="2179782"/>
            <a:ext cx="4322187" cy="2697018"/>
          </a:xfrm>
          <a:prstGeom prst="rect">
            <a:avLst/>
          </a:prstGeom>
          <a:solidFill>
            <a:srgbClr val="4F6228"/>
          </a:solidFill>
          <a:ln w="25400" cap="sq">
            <a:noFill/>
            <a:beve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200" dirty="0">
                <a:solidFill>
                  <a:schemeClr val="bg1"/>
                </a:solidFill>
              </a:rPr>
              <a:t>Ne laissez pas le hasard dicter votre retraite. La retraite progressive vous offre la liberté de sculpter une transition douce, équilibrée et enrichissante. </a:t>
            </a:r>
            <a:r>
              <a:rPr lang="fr-FR" sz="1200" dirty="0">
                <a:solidFill>
                  <a:schemeClr val="bg1"/>
                </a:solidFill>
              </a:rPr>
              <a:t>C'est l'opportunité de concilier travail et passion, de consacrer plus de temps à vos proches et à vos projets personnels, tout en assurant votre sécurité financière</a:t>
            </a:r>
            <a:r>
              <a:rPr lang="fr-FR" sz="1200" dirty="0" smtClean="0">
                <a:solidFill>
                  <a:schemeClr val="bg1"/>
                </a:solidFill>
              </a:rPr>
              <a:t>.</a:t>
            </a:r>
            <a:br>
              <a:rPr lang="fr-FR" sz="1200" dirty="0" smtClean="0">
                <a:solidFill>
                  <a:schemeClr val="bg1"/>
                </a:solidFill>
              </a:rPr>
            </a:br>
            <a:endParaRPr lang="fr-FR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FR" sz="1200" dirty="0">
                <a:solidFill>
                  <a:schemeClr val="bg1"/>
                </a:solidFill>
              </a:rPr>
              <a:t>Aborder cette nouvelle étape avec confiance et optimisme. </a:t>
            </a:r>
            <a:r>
              <a:rPr lang="fr-FR" sz="1200" dirty="0">
                <a:solidFill>
                  <a:schemeClr val="bg1"/>
                </a:solidFill>
              </a:rPr>
              <a:t>Votre bien-être n'attend que vous </a:t>
            </a:r>
            <a:r>
              <a:rPr lang="fr-FR" sz="1200" dirty="0" smtClean="0">
                <a:solidFill>
                  <a:schemeClr val="bg1"/>
                </a:solidFill>
              </a:rPr>
              <a:t>!</a:t>
            </a:r>
            <a:br>
              <a:rPr lang="fr-FR" sz="1200" dirty="0" smtClean="0">
                <a:solidFill>
                  <a:schemeClr val="bg1"/>
                </a:solidFill>
              </a:rPr>
            </a:br>
            <a:endParaRPr lang="fr-FR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FR" sz="1200" dirty="0">
                <a:solidFill>
                  <a:schemeClr val="bg1"/>
                </a:solidFill>
              </a:rPr>
              <a:t>Pour plus d'informations et un accompagnement personnalisé, visitez notre site : </a:t>
            </a:r>
            <a:r>
              <a:rPr lang="fr-FR" sz="1600" dirty="0" smtClean="0">
                <a:hlinkClick r:id="rId2"/>
              </a:rPr>
              <a:t>retraiteclair.onrender.com</a:t>
            </a:r>
            <a:r>
              <a:rPr lang="fr-FR" sz="1600" dirty="0" smtClean="0"/>
              <a:t/>
            </a:r>
            <a:br>
              <a:rPr lang="fr-FR" sz="1600" dirty="0" smtClean="0"/>
            </a:br>
            <a:r>
              <a:rPr lang="fr-FR" sz="1600" dirty="0" smtClean="0"/>
              <a:t/>
            </a:r>
            <a:br>
              <a:rPr lang="fr-FR" sz="1600" dirty="0" smtClean="0"/>
            </a:br>
            <a:r>
              <a:rPr lang="fr-FR" sz="1600" dirty="0" smtClean="0">
                <a:solidFill>
                  <a:schemeClr val="bg1"/>
                </a:solidFill>
              </a:rPr>
              <a:t>Et vous, avez-vous </a:t>
            </a:r>
            <a:r>
              <a:rPr lang="fr-FR" sz="1600" dirty="0">
                <a:solidFill>
                  <a:schemeClr val="bg1"/>
                </a:solidFill>
              </a:rPr>
              <a:t>pensé à la retraite progressive ?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54" y="1062180"/>
            <a:ext cx="3213755" cy="408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18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742</Words>
  <Application>Microsoft Office PowerPoint</Application>
  <PresentationFormat>On-screen Show (4:3)</PresentationFormat>
  <Paragraphs>77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Black</vt:lpstr>
      <vt:lpstr>Calibri</vt:lpstr>
      <vt:lpstr>Montserrat</vt:lpstr>
      <vt:lpstr>Montserrat ExtraLight</vt:lpstr>
      <vt:lpstr>Montserrat Light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Retraite Progressive</dc:title>
  <dc:subject/>
  <dc:creator>Matthieu</dc:creator>
  <cp:keywords/>
  <dc:description>generated using python-pptx</dc:description>
  <cp:lastModifiedBy>LE PETIT Matthieu</cp:lastModifiedBy>
  <cp:revision>21</cp:revision>
  <dcterms:created xsi:type="dcterms:W3CDTF">2013-01-27T09:14:16Z</dcterms:created>
  <dcterms:modified xsi:type="dcterms:W3CDTF">2025-11-24T16:07:36Z</dcterms:modified>
  <cp:category/>
</cp:coreProperties>
</file>